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</p:sldIdLst>
  <p:sldSz cy="10287000" cx="18288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4" roundtripDataSignature="AMtx7mhEoRcdbVtwPcntpiJomzjrxKXiI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34" Type="http://customschemas.google.com/relationships/presentationmetadata" Target="meta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ff80fe018c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g1ff80fe018c_0_29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db8e04b729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db8e04b72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de53839374_0_3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de53839374_0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de58c0f52a_0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de58c0f52a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de53839374_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de53839374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de53839374_0_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de53839374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de53839374_0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de53839374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de53839374_0_2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de53839374_0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de53839374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g2de53839374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de53839374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de53839374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ff80fe018c_0_6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g1ff80fe018c_0_6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de53839374_0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de53839374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de53839374_0_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de53839374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de53839374_0_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de53839374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de53839374_0_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de53839374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de53839374_0_7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de53839374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de53839374_0_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de53839374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de53839374_0_7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de53839374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de53839374_0_6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de53839374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de58c0f52a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de58c0f52a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de53839374_0_3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de53839374_0_3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ff80fe018c_0_4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g1ff80fe018c_0_45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ff80fe018c_0_5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g1ff80fe018c_0_54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ff80fe018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g1ff80fe018c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ff80fe018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g1ff80fe018c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ff80fe018c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g1ff80fe018c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ff80fe018c_0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g1ff80fe018c_0_20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14.png"/><Relationship Id="rId6" Type="http://schemas.openxmlformats.org/officeDocument/2006/relationships/image" Target="../media/image2.png"/><Relationship Id="rId7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Relationship Id="rId3" Type="http://schemas.openxmlformats.org/officeDocument/2006/relationships/image" Target="../media/image1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Relationship Id="rId3" Type="http://schemas.openxmlformats.org/officeDocument/2006/relationships/image" Target="../media/image19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g"/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5" Type="http://schemas.openxmlformats.org/officeDocument/2006/relationships/image" Target="../media/image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jpg"/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5" Type="http://schemas.openxmlformats.org/officeDocument/2006/relationships/image" Target="../media/image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a">
  <p:cSld name="Capa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8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8"/>
          <p:cNvSpPr txBox="1"/>
          <p:nvPr>
            <p:ph type="ctrTitle"/>
          </p:nvPr>
        </p:nvSpPr>
        <p:spPr>
          <a:xfrm>
            <a:off x="1012508" y="4122782"/>
            <a:ext cx="13716000" cy="2407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55A"/>
              </a:buClr>
              <a:buSzPts val="9200"/>
              <a:buFont typeface="Calibri"/>
              <a:buNone/>
              <a:defRPr b="1" i="0" sz="9200" u="none" cap="none" strike="noStrike">
                <a:solidFill>
                  <a:srgbClr val="2375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10" name="Google Shape;1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5368" y="678647"/>
            <a:ext cx="8343712" cy="2135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554676" y="9109915"/>
            <a:ext cx="1225590" cy="965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617486" y="7124700"/>
            <a:ext cx="1006194" cy="162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8"/>
          <p:cNvPicPr preferRelativeResize="0"/>
          <p:nvPr/>
        </p:nvPicPr>
        <p:blipFill rotWithShape="1">
          <a:blip r:embed="rId6">
            <a:alphaModFix/>
          </a:blip>
          <a:srcRect b="2091" l="0" r="0" t="0"/>
          <a:stretch/>
        </p:blipFill>
        <p:spPr>
          <a:xfrm>
            <a:off x="0" y="7562497"/>
            <a:ext cx="1350090" cy="445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18"/>
          <p:cNvPicPr preferRelativeResize="0"/>
          <p:nvPr/>
        </p:nvPicPr>
        <p:blipFill rotWithShape="1">
          <a:blip r:embed="rId7">
            <a:alphaModFix/>
          </a:blip>
          <a:srcRect b="2145" l="0" r="0" t="0"/>
          <a:stretch/>
        </p:blipFill>
        <p:spPr>
          <a:xfrm>
            <a:off x="0" y="8215620"/>
            <a:ext cx="1350090" cy="44540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8"/>
          <p:cNvSpPr txBox="1"/>
          <p:nvPr>
            <p:ph idx="1" type="body"/>
          </p:nvPr>
        </p:nvSpPr>
        <p:spPr>
          <a:xfrm>
            <a:off x="1454150" y="7499350"/>
            <a:ext cx="11461750" cy="519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4E5447"/>
              </a:buClr>
              <a:buSzPts val="4300"/>
              <a:buFont typeface="Arial"/>
              <a:buNone/>
              <a:defRPr b="1" i="0" sz="4300" u="none" cap="none" strike="noStrike">
                <a:solidFill>
                  <a:srgbClr val="4E544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0050" lvl="3" marL="1828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0050" lvl="4" marL="22860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00050" lvl="5" marL="2743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00050" lvl="6" marL="3200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00050" lvl="7" marL="3657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00050" lvl="8" marL="4114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18"/>
          <p:cNvSpPr txBox="1"/>
          <p:nvPr>
            <p:ph idx="2" type="body"/>
          </p:nvPr>
        </p:nvSpPr>
        <p:spPr>
          <a:xfrm>
            <a:off x="1463926" y="8141912"/>
            <a:ext cx="11461750" cy="519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4E5447"/>
              </a:buClr>
              <a:buSzPts val="4300"/>
              <a:buFont typeface="Arial"/>
              <a:buNone/>
              <a:defRPr b="1" i="0" sz="4300" u="none" cap="none" strike="noStrike">
                <a:solidFill>
                  <a:srgbClr val="4E544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0050" lvl="3" marL="1828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0050" lvl="4" marL="22860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00050" lvl="5" marL="2743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00050" lvl="6" marL="3200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00050" lvl="7" marL="3657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00050" lvl="8" marL="4114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de53839374_0_326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rtl="0">
              <a:buNone/>
              <a:defRPr sz="2800"/>
            </a:lvl1pPr>
            <a:lvl2pPr lvl="1" rtl="0">
              <a:buNone/>
              <a:defRPr sz="2800"/>
            </a:lvl2pPr>
            <a:lvl3pPr lvl="2" rtl="0">
              <a:buNone/>
              <a:defRPr sz="2800"/>
            </a:lvl3pPr>
            <a:lvl4pPr lvl="3" rtl="0">
              <a:buNone/>
              <a:defRPr sz="2800"/>
            </a:lvl4pPr>
            <a:lvl5pPr lvl="4" rtl="0">
              <a:buNone/>
              <a:defRPr sz="2800"/>
            </a:lvl5pPr>
            <a:lvl6pPr lvl="5" rtl="0">
              <a:buNone/>
              <a:defRPr sz="2800"/>
            </a:lvl6pPr>
            <a:lvl7pPr lvl="6" rtl="0">
              <a:buNone/>
              <a:defRPr sz="2800"/>
            </a:lvl7pPr>
            <a:lvl8pPr lvl="7" rtl="0">
              <a:buNone/>
              <a:defRPr sz="2800"/>
            </a:lvl8pPr>
            <a:lvl9pPr lvl="8" rtl="0">
              <a:buNone/>
              <a:defRPr sz="28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ndo Azul">
  <p:cSld name="Fundo Azul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19"/>
          <p:cNvSpPr txBox="1"/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4603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Font typeface="Calibri"/>
              <a:buNone/>
              <a:defRPr b="1" i="0" sz="6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0" name="Google Shape;20;p19"/>
          <p:cNvSpPr txBox="1"/>
          <p:nvPr>
            <p:ph idx="1" type="body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b="0" i="0" sz="5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00050" lvl="5" marL="2743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00050" lvl="6" marL="3200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00050" lvl="7" marL="3657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00050" lvl="8" marL="4114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ndo Verde">
  <p:cSld name="Fundo Verd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20"/>
          <p:cNvSpPr txBox="1"/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4603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Font typeface="Calibri"/>
              <a:buNone/>
              <a:defRPr b="1" i="0" sz="6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4" name="Google Shape;24;p20"/>
          <p:cNvSpPr txBox="1"/>
          <p:nvPr>
            <p:ph idx="1" type="body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b="0" i="0" sz="5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00050" lvl="5" marL="2743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00050" lvl="6" marL="3200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00050" lvl="7" marL="3657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00050" lvl="8" marL="4114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1">
  <p:cSld name="Conteúdo 1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21"/>
          <p:cNvSpPr txBox="1"/>
          <p:nvPr>
            <p:ph type="ctrTitle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Clr>
                <a:srgbClr val="476559"/>
              </a:buClr>
              <a:buSzPts val="7000"/>
              <a:buFont typeface="Calibri"/>
              <a:buNone/>
              <a:defRPr b="1" i="0" sz="7000" u="none" cap="none" strike="noStrike">
                <a:solidFill>
                  <a:srgbClr val="4765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8" name="Google Shape;28;p21"/>
          <p:cNvSpPr txBox="1"/>
          <p:nvPr>
            <p:ph idx="1" type="body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Clr>
                <a:srgbClr val="565755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5657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00050" lvl="5" marL="2743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00050" lvl="6" marL="3200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00050" lvl="7" marL="3657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00050" lvl="8" marL="4114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9" name="Google Shape;2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55510" y="458039"/>
            <a:ext cx="4889463" cy="1251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2">
  <p:cSld name="Conteúdo 2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22"/>
          <p:cNvSpPr txBox="1"/>
          <p:nvPr>
            <p:ph type="ctrTitle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Clr>
                <a:srgbClr val="476559"/>
              </a:buClr>
              <a:buSzPts val="7000"/>
              <a:buFont typeface="Calibri"/>
              <a:buNone/>
              <a:defRPr b="1" i="0" sz="7000" u="none" cap="none" strike="noStrike">
                <a:solidFill>
                  <a:srgbClr val="4765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3" name="Google Shape;33;p22"/>
          <p:cNvSpPr txBox="1"/>
          <p:nvPr>
            <p:ph idx="1" type="body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Clr>
                <a:srgbClr val="565755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5657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00050" lvl="5" marL="2743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00050" lvl="6" marL="3200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00050" lvl="7" marL="3657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00050" lvl="8" marL="4114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4" name="Google Shape;3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55510" y="458039"/>
            <a:ext cx="4889463" cy="1251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>
  <p:cSld name="Slide de título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3"/>
          <p:cNvSpPr txBox="1"/>
          <p:nvPr>
            <p:ph idx="1" type="body"/>
          </p:nvPr>
        </p:nvSpPr>
        <p:spPr>
          <a:xfrm>
            <a:off x="714317" y="2730717"/>
            <a:ext cx="16859369" cy="6699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E75B5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0050" lvl="3" marL="1828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0050" lvl="4" marL="22860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00050" lvl="5" marL="2743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00050" lvl="6" marL="3200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00050" lvl="7" marL="3657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00050" lvl="8" marL="4114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Google Shape;37;p23"/>
          <p:cNvSpPr txBox="1"/>
          <p:nvPr>
            <p:ph type="title"/>
          </p:nvPr>
        </p:nvSpPr>
        <p:spPr>
          <a:xfrm>
            <a:off x="935089" y="498984"/>
            <a:ext cx="13144592" cy="17281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5400"/>
              <a:buFont typeface="Calibri"/>
              <a:buNone/>
              <a:defRPr b="1" i="0" sz="5400" u="none" cap="none" strike="noStrik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m Azul">
  <p:cSld name="Fim Azul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24"/>
          <p:cNvSpPr txBox="1"/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787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400"/>
              <a:buFont typeface="Calibri"/>
              <a:buNone/>
              <a:defRPr b="1" i="0" sz="9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41" name="Google Shape;4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77399" y="735710"/>
            <a:ext cx="9533203" cy="25104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Google Shape;42;p24"/>
          <p:cNvGrpSpPr/>
          <p:nvPr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43" name="Google Shape;43;p24"/>
            <p:cNvSpPr/>
            <p:nvPr/>
          </p:nvSpPr>
          <p:spPr>
            <a:xfrm>
              <a:off x="7353300" y="8902699"/>
              <a:ext cx="3600450" cy="1397000"/>
            </a:xfrm>
            <a:custGeom>
              <a:rect b="b" l="l" r="r" t="t"/>
              <a:pathLst>
                <a:path extrusionOk="0" h="1397000" w="360045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4" name="Google Shape;44;p2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45;p2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m Verde">
  <p:cSld name="Fim Verde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25"/>
          <p:cNvSpPr txBox="1"/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787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400"/>
              <a:buFont typeface="Calibri"/>
              <a:buNone/>
              <a:defRPr b="1" i="0" sz="9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49" name="Google Shape;4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77399" y="735710"/>
            <a:ext cx="9533203" cy="25104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" name="Google Shape;50;p25"/>
          <p:cNvGrpSpPr/>
          <p:nvPr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51" name="Google Shape;51;p25"/>
            <p:cNvSpPr/>
            <p:nvPr/>
          </p:nvSpPr>
          <p:spPr>
            <a:xfrm>
              <a:off x="7353300" y="8902699"/>
              <a:ext cx="3600450" cy="1397000"/>
            </a:xfrm>
            <a:custGeom>
              <a:rect b="b" l="l" r="r" t="t"/>
              <a:pathLst>
                <a:path extrusionOk="0" h="1397000" w="360045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2" name="Google Shape;52;p2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2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1ff80fe018c_0_284"/>
          <p:cNvSpPr txBox="1"/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3775" lIns="167625" spcFirstLastPara="1" rIns="167625" wrap="square" tIns="8377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Char char="●"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6" name="Google Shape;56;g1ff80fe018c_0_284"/>
          <p:cNvSpPr txBox="1"/>
          <p:nvPr>
            <p:ph idx="1" type="body"/>
          </p:nvPr>
        </p:nvSpPr>
        <p:spPr>
          <a:xfrm>
            <a:off x="914400" y="2400300"/>
            <a:ext cx="16459200" cy="67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83775" lIns="167625" spcFirstLastPara="1" rIns="167625" wrap="square" tIns="83775">
            <a:normAutofit/>
          </a:bodyPr>
          <a:lstStyle>
            <a:lvl1pPr indent="-438150" lvl="0" marL="45720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300"/>
              <a:buChar char="●"/>
              <a:defRPr sz="2600"/>
            </a:lvl1pPr>
            <a:lvl2pPr indent="-438150" lvl="1" marL="91440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300"/>
              <a:buChar char="○"/>
              <a:defRPr sz="2600"/>
            </a:lvl2pPr>
            <a:lvl3pPr indent="-438150" lvl="2" marL="137160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300"/>
              <a:buChar char="■"/>
              <a:defRPr sz="2600"/>
            </a:lvl3pPr>
            <a:lvl4pPr indent="-438150" lvl="3" marL="182880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300"/>
              <a:buChar char="●"/>
              <a:defRPr sz="2600"/>
            </a:lvl4pPr>
            <a:lvl5pPr indent="-438150" lvl="4" marL="228600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300"/>
              <a:buChar char="○"/>
              <a:defRPr sz="2600"/>
            </a:lvl5pPr>
            <a:lvl6pPr indent="-438150" lvl="5" marL="274320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300"/>
              <a:buChar char="■"/>
              <a:defRPr sz="2600"/>
            </a:lvl6pPr>
            <a:lvl7pPr indent="-438150" lvl="6" marL="320040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300"/>
              <a:buChar char="●"/>
              <a:defRPr sz="2600"/>
            </a:lvl7pPr>
            <a:lvl8pPr indent="-438150" lvl="7" marL="365760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300"/>
              <a:buChar char="○"/>
              <a:defRPr sz="2600"/>
            </a:lvl8pPr>
            <a:lvl9pPr indent="-438150" lvl="8" marL="411480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300"/>
              <a:buChar char="■"/>
              <a:defRPr sz="2600"/>
            </a:lvl9pPr>
          </a:lstStyle>
          <a:p/>
        </p:txBody>
      </p:sp>
      <p:sp>
        <p:nvSpPr>
          <p:cNvPr id="57" name="Google Shape;57;g1ff80fe018c_0_284"/>
          <p:cNvSpPr txBox="1"/>
          <p:nvPr>
            <p:ph idx="10" type="dt"/>
          </p:nvPr>
        </p:nvSpPr>
        <p:spPr>
          <a:xfrm>
            <a:off x="914400" y="9534525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3775" lIns="167625" spcFirstLastPara="1" rIns="167625" wrap="square" tIns="837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8" name="Google Shape;58;g1ff80fe018c_0_284"/>
          <p:cNvSpPr txBox="1"/>
          <p:nvPr>
            <p:ph idx="11" type="ftr"/>
          </p:nvPr>
        </p:nvSpPr>
        <p:spPr>
          <a:xfrm>
            <a:off x="6248400" y="9534525"/>
            <a:ext cx="5791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3775" lIns="167625" spcFirstLastPara="1" rIns="167625" wrap="square" tIns="837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9" name="Google Shape;59;g1ff80fe018c_0_284"/>
          <p:cNvSpPr txBox="1"/>
          <p:nvPr>
            <p:ph idx="12" type="sldNum"/>
          </p:nvPr>
        </p:nvSpPr>
        <p:spPr>
          <a:xfrm>
            <a:off x="13106400" y="9534525"/>
            <a:ext cx="4267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3775" lIns="167625" spcFirstLastPara="1" rIns="167625" wrap="square" tIns="837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2600"/>
            </a:lvl1pPr>
            <a:lvl2pPr indent="0" lvl="1" marL="0" rtl="0" algn="r">
              <a:spcBef>
                <a:spcPts val="0"/>
              </a:spcBef>
              <a:buNone/>
              <a:defRPr sz="2600"/>
            </a:lvl2pPr>
            <a:lvl3pPr indent="0" lvl="2" marL="0" rtl="0" algn="r">
              <a:spcBef>
                <a:spcPts val="0"/>
              </a:spcBef>
              <a:buNone/>
              <a:defRPr sz="2600"/>
            </a:lvl3pPr>
            <a:lvl4pPr indent="0" lvl="3" marL="0" rtl="0" algn="r">
              <a:spcBef>
                <a:spcPts val="0"/>
              </a:spcBef>
              <a:buNone/>
              <a:defRPr sz="2600"/>
            </a:lvl4pPr>
            <a:lvl5pPr indent="0" lvl="4" marL="0" rtl="0" algn="r">
              <a:spcBef>
                <a:spcPts val="0"/>
              </a:spcBef>
              <a:buNone/>
              <a:defRPr sz="2600"/>
            </a:lvl5pPr>
            <a:lvl6pPr indent="0" lvl="5" marL="0" rtl="0" algn="r">
              <a:spcBef>
                <a:spcPts val="0"/>
              </a:spcBef>
              <a:buNone/>
              <a:defRPr sz="2600"/>
            </a:lvl6pPr>
            <a:lvl7pPr indent="0" lvl="6" marL="0" rtl="0" algn="r">
              <a:spcBef>
                <a:spcPts val="0"/>
              </a:spcBef>
              <a:buNone/>
              <a:defRPr sz="2600"/>
            </a:lvl7pPr>
            <a:lvl8pPr indent="0" lvl="7" marL="0" rtl="0" algn="r">
              <a:spcBef>
                <a:spcPts val="0"/>
              </a:spcBef>
              <a:buNone/>
              <a:defRPr sz="2600"/>
            </a:lvl8pPr>
            <a:lvl9pPr indent="0" lvl="8" marL="0" rtl="0" algn="r">
              <a:spcBef>
                <a:spcPts val="0"/>
              </a:spcBef>
              <a:buNone/>
              <a:defRPr sz="26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24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Relationship Id="rId4" Type="http://schemas.openxmlformats.org/officeDocument/2006/relationships/image" Target="../media/image3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5.png"/><Relationship Id="rId4" Type="http://schemas.openxmlformats.org/officeDocument/2006/relationships/image" Target="../media/image3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Relationship Id="rId4" Type="http://schemas.openxmlformats.org/officeDocument/2006/relationships/image" Target="../media/image5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2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31.png"/><Relationship Id="rId5" Type="http://schemas.openxmlformats.org/officeDocument/2006/relationships/image" Target="../media/image3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27.jpg"/><Relationship Id="rId5" Type="http://schemas.openxmlformats.org/officeDocument/2006/relationships/image" Target="../media/image34.png"/><Relationship Id="rId6" Type="http://schemas.openxmlformats.org/officeDocument/2006/relationships/image" Target="../media/image3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36.png"/><Relationship Id="rId5" Type="http://schemas.openxmlformats.org/officeDocument/2006/relationships/image" Target="../media/image4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"/>
          <p:cNvSpPr txBox="1"/>
          <p:nvPr>
            <p:ph type="ctrTitle"/>
          </p:nvPr>
        </p:nvSpPr>
        <p:spPr>
          <a:xfrm>
            <a:off x="1012508" y="4573044"/>
            <a:ext cx="14682600" cy="1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3333"/>
              </a:lnSpc>
              <a:spcBef>
                <a:spcPts val="0"/>
              </a:spcBef>
              <a:spcAft>
                <a:spcPts val="0"/>
              </a:spcAft>
              <a:buClr>
                <a:srgbClr val="23755A"/>
              </a:buClr>
              <a:buSzPts val="6000"/>
              <a:buFont typeface="Calibri"/>
              <a:buNone/>
            </a:pPr>
            <a:r>
              <a:rPr lang="pt-BR" sz="6000"/>
              <a:t>SEMINÁRIO DE LÂMINAS</a:t>
            </a:r>
            <a:endParaRPr/>
          </a:p>
        </p:txBody>
      </p:sp>
      <p:sp>
        <p:nvSpPr>
          <p:cNvPr id="67" name="Google Shape;67;p1"/>
          <p:cNvSpPr txBox="1"/>
          <p:nvPr>
            <p:ph idx="1" type="body"/>
          </p:nvPr>
        </p:nvSpPr>
        <p:spPr>
          <a:xfrm>
            <a:off x="1454150" y="7499350"/>
            <a:ext cx="11461750" cy="519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5447"/>
              </a:buClr>
              <a:buSzPts val="4300"/>
              <a:buNone/>
            </a:pPr>
            <a:r>
              <a:rPr lang="pt-BR"/>
              <a:t>André Bubna Hirayama</a:t>
            </a:r>
            <a:endParaRPr/>
          </a:p>
        </p:txBody>
      </p:sp>
      <p:sp>
        <p:nvSpPr>
          <p:cNvPr id="68" name="Google Shape;68;p1"/>
          <p:cNvSpPr txBox="1"/>
          <p:nvPr>
            <p:ph idx="2" type="body"/>
          </p:nvPr>
        </p:nvSpPr>
        <p:spPr>
          <a:xfrm>
            <a:off x="1463926" y="8141912"/>
            <a:ext cx="11461750" cy="519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5447"/>
              </a:buClr>
              <a:buSzPts val="4300"/>
              <a:buNone/>
            </a:pPr>
            <a:r>
              <a:rPr lang="pt-BR" sz="3100"/>
              <a:t>Médico Patologista - Faculdade de Medicina da USP, Laboratório CICAP - Hospital Alemão Oswaldo Cruz e HCor</a:t>
            </a:r>
            <a:endParaRPr sz="3100"/>
          </a:p>
        </p:txBody>
      </p:sp>
      <p:pic>
        <p:nvPicPr>
          <p:cNvPr id="69" name="Google Shape;6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2508" y="3417932"/>
            <a:ext cx="3521392" cy="325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10800000">
            <a:off x="1012508" y="6689115"/>
            <a:ext cx="3521392" cy="325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ff80fe018c_0_290"/>
          <p:cNvSpPr/>
          <p:nvPr/>
        </p:nvSpPr>
        <p:spPr>
          <a:xfrm>
            <a:off x="-505072" y="-581136"/>
            <a:ext cx="19586400" cy="11773500"/>
          </a:xfrm>
          <a:prstGeom prst="rect">
            <a:avLst/>
          </a:prstGeom>
          <a:solidFill>
            <a:schemeClr val="dk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3775" lIns="167625" spcFirstLastPara="1" rIns="167625" wrap="square" tIns="837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g1ff80fe018c_0_290"/>
          <p:cNvSpPr txBox="1"/>
          <p:nvPr>
            <p:ph type="title"/>
          </p:nvPr>
        </p:nvSpPr>
        <p:spPr>
          <a:xfrm>
            <a:off x="1828800" y="617936"/>
            <a:ext cx="32918400" cy="25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3775" lIns="167625" spcFirstLastPara="1" rIns="167625" wrap="square" tIns="837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55" name="Google Shape;155;g1ff80fe018c_0_290"/>
          <p:cNvSpPr txBox="1"/>
          <p:nvPr>
            <p:ph idx="1" type="body"/>
          </p:nvPr>
        </p:nvSpPr>
        <p:spPr>
          <a:xfrm>
            <a:off x="1828800" y="3600450"/>
            <a:ext cx="32918400" cy="10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83775" lIns="167625" spcFirstLastPara="1" rIns="167625" wrap="square" tIns="83775">
            <a:normAutofit/>
          </a:bodyPr>
          <a:lstStyle/>
          <a:p>
            <a:pPr indent="-266700" lvl="0" marL="635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None/>
            </a:pPr>
            <a:r>
              <a:t/>
            </a:r>
            <a:endParaRPr/>
          </a:p>
        </p:txBody>
      </p:sp>
      <p:pic>
        <p:nvPicPr>
          <p:cNvPr id="156" name="Google Shape;156;g1ff80fe018c_0_2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1738" y="-106449"/>
            <a:ext cx="9712776" cy="1018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1ff80fe018c_0_290"/>
          <p:cNvSpPr txBox="1"/>
          <p:nvPr/>
        </p:nvSpPr>
        <p:spPr>
          <a:xfrm>
            <a:off x="14214978" y="4550988"/>
            <a:ext cx="2736600" cy="11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83775" lIns="167625" spcFirstLastPara="1" rIns="167625" wrap="square" tIns="837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hepatic</a:t>
            </a:r>
            <a:endParaRPr sz="3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metastasis</a:t>
            </a:r>
            <a:endParaRPr sz="3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g1ff80fe018c_0_290"/>
          <p:cNvSpPr txBox="1"/>
          <p:nvPr/>
        </p:nvSpPr>
        <p:spPr>
          <a:xfrm>
            <a:off x="1747047" y="8480785"/>
            <a:ext cx="25920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83775" lIns="167625" spcFirstLastPara="1" rIns="167625" wrap="square" tIns="837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Primary pancreatic tumor</a:t>
            </a:r>
            <a:endParaRPr sz="2600"/>
          </a:p>
        </p:txBody>
      </p:sp>
      <p:sp>
        <p:nvSpPr>
          <p:cNvPr id="159" name="Google Shape;159;g1ff80fe018c_0_290"/>
          <p:cNvSpPr txBox="1"/>
          <p:nvPr/>
        </p:nvSpPr>
        <p:spPr>
          <a:xfrm>
            <a:off x="14283400" y="444050"/>
            <a:ext cx="4033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0">
                <a:solidFill>
                  <a:schemeClr val="lt1"/>
                </a:solidFill>
              </a:rPr>
              <a:t>2021</a:t>
            </a:r>
            <a:endParaRPr sz="5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db8e04b729_0_0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300"/>
              <a:t>Biópsia de segmento II do fígado - 2021</a:t>
            </a:r>
            <a:endParaRPr sz="5300"/>
          </a:p>
        </p:txBody>
      </p:sp>
      <p:pic>
        <p:nvPicPr>
          <p:cNvPr id="165" name="Google Shape;165;g2db8e04b729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25874" y="2658178"/>
            <a:ext cx="7993510" cy="599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2db8e04b729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175" y="2658175"/>
            <a:ext cx="7993451" cy="599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g2de53839374_0_342"/>
          <p:cNvPicPr preferRelativeResize="0"/>
          <p:nvPr/>
        </p:nvPicPr>
        <p:blipFill rotWithShape="1">
          <a:blip r:embed="rId3">
            <a:alphaModFix/>
          </a:blip>
          <a:srcRect b="0" l="0" r="0" t="29198"/>
          <a:stretch/>
        </p:blipFill>
        <p:spPr>
          <a:xfrm>
            <a:off x="2416050" y="2075975"/>
            <a:ext cx="13455901" cy="7269549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g2de53839374_0_342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300"/>
              <a:t>2022</a:t>
            </a:r>
            <a:endParaRPr sz="53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de58c0f52a_0_2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2de58c0f52a_0_2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9" name="Google Shape;179;g2de58c0f52a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2" cy="10287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g2de53839374_0_254"/>
          <p:cNvPicPr preferRelativeResize="0"/>
          <p:nvPr/>
        </p:nvPicPr>
        <p:blipFill rotWithShape="1">
          <a:blip r:embed="rId3">
            <a:alphaModFix/>
          </a:blip>
          <a:srcRect b="0" l="0" r="0" t="7927"/>
          <a:stretch/>
        </p:blipFill>
        <p:spPr>
          <a:xfrm>
            <a:off x="0" y="0"/>
            <a:ext cx="19921249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g2de53839374_0_2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692875" cy="10287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g2de53839374_0_2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48475" y="-1"/>
            <a:ext cx="19895108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g2de53839374_0_2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14300"/>
            <a:ext cx="11043575" cy="829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2de53839374_0_262"/>
          <p:cNvPicPr preferRelativeResize="0"/>
          <p:nvPr/>
        </p:nvPicPr>
        <p:blipFill rotWithShape="1">
          <a:blip r:embed="rId4">
            <a:alphaModFix/>
          </a:blip>
          <a:srcRect b="18652" l="0" r="39408" t="0"/>
          <a:stretch/>
        </p:blipFill>
        <p:spPr>
          <a:xfrm rot="5400000">
            <a:off x="11652399" y="1135675"/>
            <a:ext cx="6064176" cy="6439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de53839374_0_6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Clr>
                <a:srgbClr val="476559"/>
              </a:buClr>
              <a:buSzPts val="7000"/>
              <a:buFont typeface="Calibri"/>
              <a:buNone/>
            </a:pPr>
            <a:r>
              <a:rPr lang="pt-BR"/>
              <a:t>Título</a:t>
            </a:r>
            <a:endParaRPr/>
          </a:p>
        </p:txBody>
      </p:sp>
      <p:pic>
        <p:nvPicPr>
          <p:cNvPr id="206" name="Google Shape;206;g2de53839374_0_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10800000">
            <a:off x="575186" y="1631188"/>
            <a:ext cx="3234724" cy="299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g2de53839374_0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" y="-1"/>
            <a:ext cx="18288001" cy="1371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de53839374_0_13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2de53839374_0_13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4" name="Google Shape;214;g2de53839374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-3205327"/>
            <a:ext cx="18288001" cy="13720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ff80fe018c_0_629"/>
          <p:cNvSpPr txBox="1"/>
          <p:nvPr>
            <p:ph type="ctrTitle"/>
          </p:nvPr>
        </p:nvSpPr>
        <p:spPr>
          <a:xfrm>
            <a:off x="1000325" y="525593"/>
            <a:ext cx="162873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4603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Font typeface="Calibri"/>
              <a:buNone/>
            </a:pPr>
            <a:r>
              <a:rPr lang="pt-BR"/>
              <a:t>Declaração de Conflito de Interesse</a:t>
            </a:r>
            <a:endParaRPr/>
          </a:p>
        </p:txBody>
      </p:sp>
      <p:sp>
        <p:nvSpPr>
          <p:cNvPr id="76" name="Google Shape;76;g1ff80fe018c_0_629"/>
          <p:cNvSpPr txBox="1"/>
          <p:nvPr>
            <p:ph idx="1" type="body"/>
          </p:nvPr>
        </p:nvSpPr>
        <p:spPr>
          <a:xfrm>
            <a:off x="1000025" y="3913644"/>
            <a:ext cx="16287900" cy="24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</a:pPr>
            <a:r>
              <a:rPr lang="pt-BR" sz="3100"/>
              <a:t>Declaro não ter conflitos de interesse relevantes para esta apresentação. </a:t>
            </a:r>
            <a:endParaRPr sz="3100"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</a:pPr>
            <a:r>
              <a:t/>
            </a:r>
            <a:endParaRPr sz="3100"/>
          </a:p>
          <a:p>
            <a:pPr indent="0" lvl="0" marL="0" rtl="0" algn="ctr">
              <a:lnSpc>
                <a:spcPct val="153846"/>
              </a:lnSpc>
              <a:spcBef>
                <a:spcPts val="24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rPr lang="pt-BR" sz="2600"/>
              <a:t>Exigência da RDC Nº 96/08 da ANVISA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</a:pPr>
            <a:r>
              <a:t/>
            </a:r>
            <a:endParaRPr/>
          </a:p>
        </p:txBody>
      </p:sp>
      <p:pic>
        <p:nvPicPr>
          <p:cNvPr id="77" name="Google Shape;77;g1ff80fe018c_0_6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82874" y="1690912"/>
            <a:ext cx="6522253" cy="515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de53839374_0_24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g2de53839374_0_24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1" name="Google Shape;221;g2de53839374_0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2400"/>
            <a:ext cx="18288002" cy="11324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de53839374_0_36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g2de53839374_0_36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8" name="Google Shape;228;g2de53839374_0_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83175"/>
            <a:ext cx="18287999" cy="12262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de53839374_0_42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g2de53839374_0_42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5" name="Google Shape;235;g2de53839374_0_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" y="-973675"/>
            <a:ext cx="18288001" cy="12450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de53839374_0_48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g2de53839374_0_48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2" name="Google Shape;242;g2de53839374_0_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311975"/>
            <a:ext cx="18288002" cy="1330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de53839374_0_78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g2de53839374_0_78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9" name="Google Shape;249;g2de53839374_0_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" y="-2028849"/>
            <a:ext cx="18288002" cy="13718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de53839374_0_54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g2de53839374_0_54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6" name="Google Shape;256;g2de53839374_0_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591525"/>
            <a:ext cx="18287998" cy="1285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de53839374_0_72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g2de53839374_0_72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3" name="Google Shape;263;g2de53839374_0_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238125"/>
            <a:ext cx="18287999" cy="1331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de53839374_0_66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g2de53839374_0_66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0" name="Google Shape;270;g2de53839374_0_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" y="-227856"/>
            <a:ext cx="18288000" cy="12647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de58c0f52a_0_8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Diagnóstico final</a:t>
            </a:r>
            <a:endParaRPr/>
          </a:p>
        </p:txBody>
      </p:sp>
      <p:sp>
        <p:nvSpPr>
          <p:cNvPr id="276" name="Google Shape;276;g2de58c0f52a_0_8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rPr b="1" lang="pt-BR" sz="3600"/>
              <a:t>Cistoadenocarcinoma seroso microcístico medindo 13,5cm no maior eixo.</a:t>
            </a:r>
            <a:endParaRPr b="1" sz="3600"/>
          </a:p>
          <a:p>
            <a:pPr indent="0" lvl="0" marL="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rPr lang="pt-BR"/>
              <a:t>Invasão direta (macroscópica e microscópica) de fígado, parede duodenal e mesocólon</a:t>
            </a:r>
            <a:endParaRPr/>
          </a:p>
          <a:p>
            <a:pPr indent="0" lvl="0" marL="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rPr lang="pt-BR"/>
              <a:t>Invasão venosa presente, inclusive em veias muscularizadas</a:t>
            </a:r>
            <a:endParaRPr/>
          </a:p>
          <a:p>
            <a:pPr indent="0" lvl="0" marL="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rPr lang="pt-BR"/>
              <a:t>Presença de metástases em segmentos II, V e VIII (inclusive com biópsia prévia da lesão de SII - 2021)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5"/>
          <p:cNvSpPr txBox="1"/>
          <p:nvPr>
            <p:ph type="ctrTitle"/>
          </p:nvPr>
        </p:nvSpPr>
        <p:spPr>
          <a:xfrm>
            <a:off x="2286000" y="4922882"/>
            <a:ext cx="13716000" cy="11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787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400"/>
              <a:buFont typeface="Calibri"/>
              <a:buNone/>
            </a:pPr>
            <a:r>
              <a:rPr lang="pt-BR"/>
              <a:t>OBRIGADO!</a:t>
            </a:r>
            <a:endParaRPr/>
          </a:p>
          <a:p>
            <a:pPr indent="0" lvl="0" marL="0" rtl="0" algn="ctr">
              <a:lnSpc>
                <a:spcPct val="9787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400"/>
              <a:buFont typeface="Calibri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787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82" name="Google Shape;28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14018" y="6057900"/>
            <a:ext cx="7859964" cy="620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de53839374_0_331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Caso clínico</a:t>
            </a:r>
            <a:endParaRPr/>
          </a:p>
        </p:txBody>
      </p:sp>
      <p:sp>
        <p:nvSpPr>
          <p:cNvPr id="83" name="Google Shape;83;g2de53839374_0_331"/>
          <p:cNvSpPr txBox="1"/>
          <p:nvPr>
            <p:ph idx="1" type="body"/>
          </p:nvPr>
        </p:nvSpPr>
        <p:spPr>
          <a:xfrm>
            <a:off x="819150" y="2336050"/>
            <a:ext cx="7571100" cy="6265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rPr lang="pt-BR" sz="3300"/>
              <a:t>77 anos, feminina, hipertensa e diabética. </a:t>
            </a:r>
            <a:endParaRPr sz="3300"/>
          </a:p>
          <a:p>
            <a:pPr indent="0" lvl="0" marL="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rPr lang="pt-BR" sz="3300"/>
              <a:t>2002: lesão em cabeça pancreática; lesão irressecável. Biópsia: adenocarcinoma moderadamente diferenciado do pâncreas.</a:t>
            </a:r>
            <a:endParaRPr sz="3300"/>
          </a:p>
          <a:p>
            <a:pPr indent="0" lvl="0" marL="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rPr lang="pt-BR" sz="3300"/>
              <a:t>2021: náuseas e plenitude pós-prandial. Ausência de perda ponderal ou sintomas colestáticos.</a:t>
            </a:r>
            <a:endParaRPr sz="3300"/>
          </a:p>
        </p:txBody>
      </p:sp>
      <p:pic>
        <p:nvPicPr>
          <p:cNvPr id="84" name="Google Shape;84;g2de53839374_0_3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84075" y="2336050"/>
            <a:ext cx="8307150" cy="6368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ff80fe018c_0_459"/>
          <p:cNvSpPr/>
          <p:nvPr/>
        </p:nvSpPr>
        <p:spPr>
          <a:xfrm>
            <a:off x="-505072" y="-581136"/>
            <a:ext cx="19586400" cy="11773500"/>
          </a:xfrm>
          <a:prstGeom prst="rect">
            <a:avLst/>
          </a:prstGeom>
          <a:solidFill>
            <a:schemeClr val="dk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3775" lIns="167625" spcFirstLastPara="1" rIns="167625" wrap="square" tIns="837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g1ff80fe018c_0_459"/>
          <p:cNvSpPr txBox="1"/>
          <p:nvPr>
            <p:ph type="title"/>
          </p:nvPr>
        </p:nvSpPr>
        <p:spPr>
          <a:xfrm>
            <a:off x="1828800" y="617936"/>
            <a:ext cx="32918400" cy="25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3775" lIns="167625" spcFirstLastPara="1" rIns="167625" wrap="square" tIns="837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1" name="Google Shape;91;g1ff80fe018c_0_459"/>
          <p:cNvSpPr txBox="1"/>
          <p:nvPr>
            <p:ph idx="1" type="body"/>
          </p:nvPr>
        </p:nvSpPr>
        <p:spPr>
          <a:xfrm>
            <a:off x="1828800" y="3600450"/>
            <a:ext cx="32918400" cy="10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83775" lIns="167625" spcFirstLastPara="1" rIns="167625" wrap="square" tIns="83775">
            <a:normAutofit/>
          </a:bodyPr>
          <a:lstStyle/>
          <a:p>
            <a:pPr indent="-266700" lvl="0" marL="635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None/>
            </a:pPr>
            <a:r>
              <a:t/>
            </a:r>
            <a:endParaRPr/>
          </a:p>
        </p:txBody>
      </p:sp>
      <p:pic>
        <p:nvPicPr>
          <p:cNvPr id="92" name="Google Shape;92;g1ff80fe018c_0_4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7288" y="95057"/>
            <a:ext cx="12673013" cy="99583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" name="Google Shape;93;g1ff80fe018c_0_459"/>
          <p:cNvCxnSpPr/>
          <p:nvPr/>
        </p:nvCxnSpPr>
        <p:spPr>
          <a:xfrm rot="10800000">
            <a:off x="9767571" y="6802610"/>
            <a:ext cx="2880600" cy="1512000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94" name="Google Shape;94;g1ff80fe018c_0_459"/>
          <p:cNvCxnSpPr/>
          <p:nvPr/>
        </p:nvCxnSpPr>
        <p:spPr>
          <a:xfrm rot="10800000">
            <a:off x="9768091" y="7234622"/>
            <a:ext cx="2160000" cy="1188000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95" name="Google Shape;95;g1ff80fe018c_0_459"/>
          <p:cNvSpPr txBox="1"/>
          <p:nvPr/>
        </p:nvSpPr>
        <p:spPr>
          <a:xfrm>
            <a:off x="12072107" y="8422622"/>
            <a:ext cx="3888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83775" lIns="167625" spcFirstLastPara="1" rIns="167625" wrap="square" tIns="83775">
            <a:spAutoFit/>
          </a:bodyPr>
          <a:lstStyle/>
          <a:p>
            <a:pPr indent="-635000" lvl="0" marL="6350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VCI</a:t>
            </a:r>
            <a:endParaRPr sz="2600"/>
          </a:p>
        </p:txBody>
      </p:sp>
      <p:sp>
        <p:nvSpPr>
          <p:cNvPr id="96" name="Google Shape;96;g1ff80fe018c_0_459"/>
          <p:cNvSpPr txBox="1"/>
          <p:nvPr/>
        </p:nvSpPr>
        <p:spPr>
          <a:xfrm>
            <a:off x="14283400" y="444050"/>
            <a:ext cx="4033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0">
                <a:solidFill>
                  <a:schemeClr val="lt1"/>
                </a:solidFill>
              </a:rPr>
              <a:t>2021</a:t>
            </a:r>
            <a:endParaRPr sz="5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ff80fe018c_0_544"/>
          <p:cNvSpPr/>
          <p:nvPr/>
        </p:nvSpPr>
        <p:spPr>
          <a:xfrm>
            <a:off x="-505072" y="-581136"/>
            <a:ext cx="19586400" cy="11773500"/>
          </a:xfrm>
          <a:prstGeom prst="rect">
            <a:avLst/>
          </a:prstGeom>
          <a:solidFill>
            <a:schemeClr val="dk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3775" lIns="167625" spcFirstLastPara="1" rIns="167625" wrap="square" tIns="837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g1ff80fe018c_0_544"/>
          <p:cNvSpPr txBox="1"/>
          <p:nvPr>
            <p:ph type="title"/>
          </p:nvPr>
        </p:nvSpPr>
        <p:spPr>
          <a:xfrm>
            <a:off x="1828800" y="617936"/>
            <a:ext cx="32918400" cy="25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3775" lIns="167625" spcFirstLastPara="1" rIns="167625" wrap="square" tIns="837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3" name="Google Shape;103;g1ff80fe018c_0_544"/>
          <p:cNvSpPr txBox="1"/>
          <p:nvPr>
            <p:ph idx="1" type="body"/>
          </p:nvPr>
        </p:nvSpPr>
        <p:spPr>
          <a:xfrm>
            <a:off x="1828800" y="3600450"/>
            <a:ext cx="32918400" cy="10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83775" lIns="167625" spcFirstLastPara="1" rIns="167625" wrap="square" tIns="83775">
            <a:normAutofit/>
          </a:bodyPr>
          <a:lstStyle/>
          <a:p>
            <a:pPr indent="-266700" lvl="0" marL="635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None/>
            </a:pPr>
            <a:r>
              <a:t/>
            </a:r>
            <a:endParaRPr/>
          </a:p>
        </p:txBody>
      </p:sp>
      <p:pic>
        <p:nvPicPr>
          <p:cNvPr id="104" name="Google Shape;104;g1ff80fe018c_0_5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39638" y="263910"/>
            <a:ext cx="9096640" cy="93970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" name="Google Shape;105;g1ff80fe018c_0_544"/>
          <p:cNvCxnSpPr/>
          <p:nvPr/>
        </p:nvCxnSpPr>
        <p:spPr>
          <a:xfrm rot="10800000">
            <a:off x="9232026" y="6420714"/>
            <a:ext cx="2160000" cy="1080000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06" name="Google Shape;106;g1ff80fe018c_0_544"/>
          <p:cNvCxnSpPr/>
          <p:nvPr/>
        </p:nvCxnSpPr>
        <p:spPr>
          <a:xfrm flipH="1">
            <a:off x="9232058" y="4800414"/>
            <a:ext cx="2143200" cy="876600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07" name="Google Shape;107;g1ff80fe018c_0_544"/>
          <p:cNvSpPr txBox="1"/>
          <p:nvPr/>
        </p:nvSpPr>
        <p:spPr>
          <a:xfrm>
            <a:off x="11248010" y="5880534"/>
            <a:ext cx="3888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83775" lIns="167625" spcFirstLastPara="1" rIns="167625" wrap="square" tIns="83775">
            <a:spAutoFit/>
          </a:bodyPr>
          <a:lstStyle/>
          <a:p>
            <a:pPr indent="-635000" lvl="0" marL="6350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MSV</a:t>
            </a:r>
            <a:endParaRPr sz="2600"/>
          </a:p>
        </p:txBody>
      </p:sp>
      <p:sp>
        <p:nvSpPr>
          <p:cNvPr id="108" name="Google Shape;108;g1ff80fe018c_0_544"/>
          <p:cNvSpPr txBox="1"/>
          <p:nvPr/>
        </p:nvSpPr>
        <p:spPr>
          <a:xfrm>
            <a:off x="14283400" y="444050"/>
            <a:ext cx="4033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0">
                <a:solidFill>
                  <a:schemeClr val="lt1"/>
                </a:solidFill>
              </a:rPr>
              <a:t>2021</a:t>
            </a:r>
            <a:endParaRPr sz="5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ff80fe018c_0_0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Clr>
                <a:srgbClr val="476559"/>
              </a:buClr>
              <a:buSzPts val="7000"/>
              <a:buFont typeface="Calibri"/>
              <a:buNone/>
            </a:pPr>
            <a:r>
              <a:rPr lang="pt-BR"/>
              <a:t>Biópsia de pâncreas - 2021</a:t>
            </a:r>
            <a:endParaRPr/>
          </a:p>
        </p:txBody>
      </p:sp>
      <p:pic>
        <p:nvPicPr>
          <p:cNvPr id="114" name="Google Shape;114;g1ff80fe018c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10800000">
            <a:off x="575186" y="1631188"/>
            <a:ext cx="3234724" cy="299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g1ff80fe018c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5169" y="2345746"/>
            <a:ext cx="8022100" cy="614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g1ff80fe018c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30175" y="2345749"/>
            <a:ext cx="8196367" cy="614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ff80fe018c_0_8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Clr>
                <a:srgbClr val="476559"/>
              </a:buClr>
              <a:buSzPts val="7000"/>
              <a:buFont typeface="Calibri"/>
              <a:buNone/>
            </a:pPr>
            <a:r>
              <a:rPr lang="pt-BR"/>
              <a:t>Imuno-histoquímica</a:t>
            </a:r>
            <a:endParaRPr/>
          </a:p>
        </p:txBody>
      </p:sp>
      <p:pic>
        <p:nvPicPr>
          <p:cNvPr id="122" name="Google Shape;122;g1ff80fe018c_0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10800000">
            <a:off x="575186" y="1631188"/>
            <a:ext cx="3234724" cy="299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1ff80fe018c_0_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1015163" y="2778888"/>
            <a:ext cx="5653700" cy="424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1ff80fe018c_0_8"/>
          <p:cNvPicPr preferRelativeResize="0"/>
          <p:nvPr/>
        </p:nvPicPr>
        <p:blipFill rotWithShape="1">
          <a:blip r:embed="rId5">
            <a:alphaModFix/>
          </a:blip>
          <a:srcRect b="2891" l="29649" r="4287" t="11550"/>
          <a:stretch/>
        </p:blipFill>
        <p:spPr>
          <a:xfrm>
            <a:off x="7023863" y="2072175"/>
            <a:ext cx="4240275" cy="565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g1ff80fe018c_0_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325838" y="2072169"/>
            <a:ext cx="4475621" cy="565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g1ff80fe018c_0_8"/>
          <p:cNvSpPr txBox="1"/>
          <p:nvPr>
            <p:ph type="ctrTitle"/>
          </p:nvPr>
        </p:nvSpPr>
        <p:spPr>
          <a:xfrm>
            <a:off x="2818200" y="7725875"/>
            <a:ext cx="1930800" cy="86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Clr>
                <a:srgbClr val="476559"/>
              </a:buClr>
              <a:buSzPts val="7000"/>
              <a:buFont typeface="Calibri"/>
              <a:buNone/>
            </a:pPr>
            <a:r>
              <a:rPr lang="pt-BR" sz="4000"/>
              <a:t>Inibina</a:t>
            </a:r>
            <a:endParaRPr sz="4000"/>
          </a:p>
        </p:txBody>
      </p:sp>
      <p:sp>
        <p:nvSpPr>
          <p:cNvPr id="127" name="Google Shape;127;g1ff80fe018c_0_8"/>
          <p:cNvSpPr txBox="1"/>
          <p:nvPr>
            <p:ph type="ctrTitle"/>
          </p:nvPr>
        </p:nvSpPr>
        <p:spPr>
          <a:xfrm>
            <a:off x="8178600" y="7725875"/>
            <a:ext cx="1930800" cy="86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Clr>
                <a:srgbClr val="476559"/>
              </a:buClr>
              <a:buSzPts val="7000"/>
              <a:buFont typeface="Calibri"/>
              <a:buNone/>
            </a:pPr>
            <a:r>
              <a:rPr lang="pt-BR" sz="4000"/>
              <a:t>MUC6</a:t>
            </a:r>
            <a:endParaRPr sz="4000"/>
          </a:p>
        </p:txBody>
      </p:sp>
      <p:sp>
        <p:nvSpPr>
          <p:cNvPr id="128" name="Google Shape;128;g1ff80fe018c_0_8"/>
          <p:cNvSpPr txBox="1"/>
          <p:nvPr>
            <p:ph type="ctrTitle"/>
          </p:nvPr>
        </p:nvSpPr>
        <p:spPr>
          <a:xfrm>
            <a:off x="13598250" y="7725875"/>
            <a:ext cx="1930800" cy="86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Clr>
                <a:srgbClr val="476559"/>
              </a:buClr>
              <a:buSzPts val="7000"/>
              <a:buFont typeface="Calibri"/>
              <a:buNone/>
            </a:pPr>
            <a:r>
              <a:rPr lang="pt-BR" sz="4000"/>
              <a:t>CA19.9</a:t>
            </a:r>
            <a:endParaRPr sz="4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ff80fe018c_0_20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Clr>
                <a:srgbClr val="476559"/>
              </a:buClr>
              <a:buSzPts val="7000"/>
              <a:buFont typeface="Calibri"/>
              <a:buNone/>
            </a:pPr>
            <a:r>
              <a:rPr lang="pt-BR"/>
              <a:t>Imuno-histoquímica</a:t>
            </a:r>
            <a:endParaRPr/>
          </a:p>
        </p:txBody>
      </p:sp>
      <p:pic>
        <p:nvPicPr>
          <p:cNvPr id="134" name="Google Shape;134;g1ff80fe018c_0_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10800000">
            <a:off x="575186" y="1631188"/>
            <a:ext cx="3234724" cy="29921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1ff80fe018c_0_20"/>
          <p:cNvSpPr txBox="1"/>
          <p:nvPr>
            <p:ph type="ctrTitle"/>
          </p:nvPr>
        </p:nvSpPr>
        <p:spPr>
          <a:xfrm>
            <a:off x="4112700" y="7504350"/>
            <a:ext cx="1930800" cy="86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Clr>
                <a:srgbClr val="476559"/>
              </a:buClr>
              <a:buSzPts val="7000"/>
              <a:buFont typeface="Calibri"/>
              <a:buNone/>
            </a:pPr>
            <a:r>
              <a:rPr lang="pt-BR" sz="4000"/>
              <a:t>CEA</a:t>
            </a:r>
            <a:endParaRPr sz="4000"/>
          </a:p>
        </p:txBody>
      </p:sp>
      <p:sp>
        <p:nvSpPr>
          <p:cNvPr id="136" name="Google Shape;136;g1ff80fe018c_0_20"/>
          <p:cNvSpPr txBox="1"/>
          <p:nvPr>
            <p:ph type="ctrTitle"/>
          </p:nvPr>
        </p:nvSpPr>
        <p:spPr>
          <a:xfrm>
            <a:off x="11295675" y="7504350"/>
            <a:ext cx="1930800" cy="86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Clr>
                <a:srgbClr val="476559"/>
              </a:buClr>
              <a:buSzPts val="7000"/>
              <a:buFont typeface="Calibri"/>
              <a:buNone/>
            </a:pPr>
            <a:r>
              <a:rPr lang="pt-BR" sz="4000"/>
              <a:t>EMA</a:t>
            </a:r>
            <a:endParaRPr sz="4000"/>
          </a:p>
        </p:txBody>
      </p:sp>
      <p:pic>
        <p:nvPicPr>
          <p:cNvPr id="137" name="Google Shape;137;g1ff80fe018c_0_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07525" y="2477630"/>
            <a:ext cx="6541149" cy="490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1ff80fe018c_0_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90499" y="2477625"/>
            <a:ext cx="6541149" cy="4905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ff80fe018c_0_201"/>
          <p:cNvSpPr/>
          <p:nvPr/>
        </p:nvSpPr>
        <p:spPr>
          <a:xfrm>
            <a:off x="-505072" y="-581136"/>
            <a:ext cx="19586400" cy="11773500"/>
          </a:xfrm>
          <a:prstGeom prst="rect">
            <a:avLst/>
          </a:prstGeom>
          <a:solidFill>
            <a:schemeClr val="dk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3775" lIns="167625" spcFirstLastPara="1" rIns="167625" wrap="square" tIns="837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g1ff80fe018c_0_201"/>
          <p:cNvSpPr txBox="1"/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3775" lIns="167625" spcFirstLastPara="1" rIns="167625" wrap="square" tIns="837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45" name="Google Shape;145;g1ff80fe018c_0_201"/>
          <p:cNvSpPr txBox="1"/>
          <p:nvPr>
            <p:ph idx="1" type="body"/>
          </p:nvPr>
        </p:nvSpPr>
        <p:spPr>
          <a:xfrm>
            <a:off x="914400" y="2400300"/>
            <a:ext cx="16459200" cy="67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83775" lIns="167625" spcFirstLastPara="1" rIns="167625" wrap="square" tIns="83775">
            <a:normAutofit/>
          </a:bodyPr>
          <a:lstStyle/>
          <a:p>
            <a:pPr indent="-266700" lvl="0" marL="635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None/>
            </a:pPr>
            <a:r>
              <a:t/>
            </a:r>
            <a:endParaRPr/>
          </a:p>
        </p:txBody>
      </p:sp>
      <p:pic>
        <p:nvPicPr>
          <p:cNvPr id="146" name="Google Shape;146;g1ff80fe018c_0_2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80863" y="167401"/>
            <a:ext cx="12726275" cy="995219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g1ff80fe018c_0_201"/>
          <p:cNvSpPr txBox="1"/>
          <p:nvPr/>
        </p:nvSpPr>
        <p:spPr>
          <a:xfrm>
            <a:off x="10872192" y="5791572"/>
            <a:ext cx="3024600" cy="11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83775" lIns="167625" spcFirstLastPara="1" rIns="167625" wrap="square" tIns="837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3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hepatic</a:t>
            </a:r>
            <a:endParaRPr sz="3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metastasis</a:t>
            </a:r>
            <a:endParaRPr sz="3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g1ff80fe018c_0_201"/>
          <p:cNvSpPr txBox="1"/>
          <p:nvPr/>
        </p:nvSpPr>
        <p:spPr>
          <a:xfrm>
            <a:off x="14283400" y="444050"/>
            <a:ext cx="4033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0">
                <a:solidFill>
                  <a:schemeClr val="lt1"/>
                </a:solidFill>
              </a:rPr>
              <a:t>2021</a:t>
            </a:r>
            <a:endParaRPr sz="5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ongresso de Patologia">
  <a:themeElements>
    <a:clrScheme name="Tema do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2024-02-22T18:43:09Z</dcterms:created>
  <dc:creator>Alexsander Verrone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Tfs.LastKnownPath">
    <vt:lpwstr>https://d.docs.live.net/63ee6ee913b13d11/Alex/Congresso/2024/ppt.pptx</vt:lpwstr>
  </property>
</Properties>
</file>